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1" r:id="rId2"/>
    <p:sldId id="272" r:id="rId3"/>
    <p:sldId id="27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6F0858C-A9A1-411C-B395-CF8DA64D8F43}">
          <p14:sldIdLst>
            <p14:sldId id="271"/>
            <p14:sldId id="272"/>
            <p14:sldId id="270"/>
          </p14:sldIdLst>
        </p14:section>
        <p14:section name="可使用元素" id="{89AC5D4A-1A13-47E2-B0B8-9F318D0F505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-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771F-39A8-4C8E-8FED-AB92FC89C23E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604B-1D06-4E75-A500-21BAAF45F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3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30"/>
          <p:cNvSpPr/>
          <p:nvPr userDrawn="1"/>
        </p:nvSpPr>
        <p:spPr>
          <a:xfrm>
            <a:off x="0" y="0"/>
            <a:ext cx="8286750" cy="6858000"/>
          </a:xfrm>
          <a:custGeom>
            <a:avLst/>
            <a:gdLst>
              <a:gd name="connsiteX0" fmla="*/ 0 w 8286750"/>
              <a:gd name="connsiteY0" fmla="*/ 0 h 6858000"/>
              <a:gd name="connsiteX1" fmla="*/ 8286750 w 8286750"/>
              <a:gd name="connsiteY1" fmla="*/ 0 h 6858000"/>
              <a:gd name="connsiteX2" fmla="*/ 910217 w 8286750"/>
              <a:gd name="connsiteY2" fmla="*/ 6858000 h 6858000"/>
              <a:gd name="connsiteX3" fmla="*/ 0 w 8286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6750" h="6858000">
                <a:moveTo>
                  <a:pt x="0" y="0"/>
                </a:moveTo>
                <a:lnTo>
                  <a:pt x="8286750" y="0"/>
                </a:lnTo>
                <a:lnTo>
                  <a:pt x="910217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38"/>
          <p:cNvSpPr/>
          <p:nvPr userDrawn="1"/>
        </p:nvSpPr>
        <p:spPr>
          <a:xfrm flipH="1">
            <a:off x="0" y="1601370"/>
            <a:ext cx="5654084" cy="5256629"/>
          </a:xfrm>
          <a:custGeom>
            <a:avLst/>
            <a:gdLst>
              <a:gd name="connsiteX0" fmla="*/ 5654084 w 5654084"/>
              <a:gd name="connsiteY0" fmla="*/ 0 h 5256629"/>
              <a:gd name="connsiteX1" fmla="*/ 0 w 5654084"/>
              <a:gd name="connsiteY1" fmla="*/ 5256629 h 5256629"/>
              <a:gd name="connsiteX2" fmla="*/ 4214283 w 5654084"/>
              <a:gd name="connsiteY2" fmla="*/ 5256629 h 5256629"/>
              <a:gd name="connsiteX3" fmla="*/ 5654084 w 5654084"/>
              <a:gd name="connsiteY3" fmla="*/ 3918039 h 525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4084" h="5256629">
                <a:moveTo>
                  <a:pt x="5654084" y="0"/>
                </a:moveTo>
                <a:lnTo>
                  <a:pt x="0" y="5256629"/>
                </a:lnTo>
                <a:lnTo>
                  <a:pt x="4214283" y="5256629"/>
                </a:lnTo>
                <a:lnTo>
                  <a:pt x="5654084" y="3918039"/>
                </a:lnTo>
                <a:close/>
              </a:path>
            </a:pathLst>
          </a:custGeom>
          <a:solidFill>
            <a:srgbClr val="BC00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48"/>
          <p:cNvSpPr/>
          <p:nvPr userDrawn="1"/>
        </p:nvSpPr>
        <p:spPr>
          <a:xfrm>
            <a:off x="7658100" y="5954395"/>
            <a:ext cx="4533900" cy="238125"/>
          </a:xfrm>
          <a:custGeom>
            <a:avLst/>
            <a:gdLst>
              <a:gd name="connsiteX0" fmla="*/ 0 w 6640433"/>
              <a:gd name="connsiteY0" fmla="*/ 0 h 144000"/>
              <a:gd name="connsiteX1" fmla="*/ 6640433 w 6640433"/>
              <a:gd name="connsiteY1" fmla="*/ 0 h 144000"/>
              <a:gd name="connsiteX2" fmla="*/ 6640433 w 6640433"/>
              <a:gd name="connsiteY2" fmla="*/ 144000 h 144000"/>
              <a:gd name="connsiteX3" fmla="*/ 154888 w 6640433"/>
              <a:gd name="connsiteY3" fmla="*/ 14400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433" h="144000">
                <a:moveTo>
                  <a:pt x="0" y="0"/>
                </a:moveTo>
                <a:lnTo>
                  <a:pt x="6640433" y="0"/>
                </a:lnTo>
                <a:lnTo>
                  <a:pt x="6640433" y="144000"/>
                </a:lnTo>
                <a:lnTo>
                  <a:pt x="154888" y="144000"/>
                </a:lnTo>
                <a:close/>
              </a:path>
            </a:pathLst>
          </a:custGeom>
          <a:solidFill>
            <a:srgbClr val="BC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48"/>
          <p:cNvSpPr/>
          <p:nvPr userDrawn="1"/>
        </p:nvSpPr>
        <p:spPr>
          <a:xfrm>
            <a:off x="5678567" y="6478838"/>
            <a:ext cx="6640433" cy="144000"/>
          </a:xfrm>
          <a:custGeom>
            <a:avLst/>
            <a:gdLst>
              <a:gd name="connsiteX0" fmla="*/ 0 w 6640433"/>
              <a:gd name="connsiteY0" fmla="*/ 0 h 144000"/>
              <a:gd name="connsiteX1" fmla="*/ 6640433 w 6640433"/>
              <a:gd name="connsiteY1" fmla="*/ 0 h 144000"/>
              <a:gd name="connsiteX2" fmla="*/ 6640433 w 6640433"/>
              <a:gd name="connsiteY2" fmla="*/ 144000 h 144000"/>
              <a:gd name="connsiteX3" fmla="*/ 154888 w 6640433"/>
              <a:gd name="connsiteY3" fmla="*/ 14400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433" h="144000">
                <a:moveTo>
                  <a:pt x="0" y="0"/>
                </a:moveTo>
                <a:lnTo>
                  <a:pt x="6640433" y="0"/>
                </a:lnTo>
                <a:lnTo>
                  <a:pt x="6640433" y="144000"/>
                </a:lnTo>
                <a:lnTo>
                  <a:pt x="154888" y="144000"/>
                </a:lnTo>
                <a:close/>
              </a:path>
            </a:pathLst>
          </a:custGeom>
          <a:blipFill dpi="0" rotWithShape="1">
            <a:blip r:embed="rId3"/>
            <a:srcRect/>
            <a:tile tx="508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52609" y="2466371"/>
            <a:ext cx="6632028" cy="17316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559256" y="5212118"/>
            <a:ext cx="6127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江 苏 澳 盛 复 合 材 料 科 技 有 限 公 司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879558" y="5497115"/>
            <a:ext cx="74872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en-US" altLang="zh-CN" sz="13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Aosheng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Composite Materials Hi-Tech Co., LTD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80" y="1364590"/>
            <a:ext cx="2573790" cy="5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bldLvl="0" animBg="1"/>
      <p:bldP spid="10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12345" r="91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平行四边形 7"/>
          <p:cNvSpPr/>
          <p:nvPr userDrawn="1"/>
        </p:nvSpPr>
        <p:spPr>
          <a:xfrm flipH="1">
            <a:off x="819923" y="0"/>
            <a:ext cx="14181180" cy="6858000"/>
          </a:xfrm>
          <a:prstGeom prst="parallelogram">
            <a:avLst>
              <a:gd name="adj" fmla="val 107561"/>
            </a:avLst>
          </a:prstGeom>
          <a:solidFill>
            <a:srgbClr val="BC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44"/>
          <p:cNvSpPr/>
          <p:nvPr userDrawn="1"/>
        </p:nvSpPr>
        <p:spPr>
          <a:xfrm>
            <a:off x="1151414" y="3294044"/>
            <a:ext cx="1940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目 录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: 形状 54"/>
          <p:cNvSpPr/>
          <p:nvPr userDrawn="1"/>
        </p:nvSpPr>
        <p:spPr>
          <a:xfrm flipH="1" flipV="1">
            <a:off x="0" y="6196418"/>
            <a:ext cx="7284178" cy="144000"/>
          </a:xfrm>
          <a:custGeom>
            <a:avLst/>
            <a:gdLst>
              <a:gd name="connsiteX0" fmla="*/ 7284178 w 7284178"/>
              <a:gd name="connsiteY0" fmla="*/ 144000 h 144000"/>
              <a:gd name="connsiteX1" fmla="*/ 6640433 w 7284178"/>
              <a:gd name="connsiteY1" fmla="*/ 144000 h 144000"/>
              <a:gd name="connsiteX2" fmla="*/ 798633 w 7284178"/>
              <a:gd name="connsiteY2" fmla="*/ 144000 h 144000"/>
              <a:gd name="connsiteX3" fmla="*/ 154888 w 7284178"/>
              <a:gd name="connsiteY3" fmla="*/ 144000 h 144000"/>
              <a:gd name="connsiteX4" fmla="*/ 0 w 7284178"/>
              <a:gd name="connsiteY4" fmla="*/ 0 h 144000"/>
              <a:gd name="connsiteX5" fmla="*/ 643745 w 7284178"/>
              <a:gd name="connsiteY5" fmla="*/ 0 h 144000"/>
              <a:gd name="connsiteX6" fmla="*/ 6640433 w 7284178"/>
              <a:gd name="connsiteY6" fmla="*/ 0 h 144000"/>
              <a:gd name="connsiteX7" fmla="*/ 7284178 w 7284178"/>
              <a:gd name="connsiteY7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4178" h="144000">
                <a:moveTo>
                  <a:pt x="7284178" y="144000"/>
                </a:moveTo>
                <a:lnTo>
                  <a:pt x="6640433" y="144000"/>
                </a:lnTo>
                <a:lnTo>
                  <a:pt x="798633" y="144000"/>
                </a:lnTo>
                <a:lnTo>
                  <a:pt x="154888" y="144000"/>
                </a:lnTo>
                <a:lnTo>
                  <a:pt x="0" y="0"/>
                </a:lnTo>
                <a:lnTo>
                  <a:pt x="643745" y="0"/>
                </a:lnTo>
                <a:lnTo>
                  <a:pt x="6640433" y="0"/>
                </a:lnTo>
                <a:lnTo>
                  <a:pt x="7284178" y="0"/>
                </a:lnTo>
                <a:close/>
              </a:path>
            </a:pathLst>
          </a:custGeom>
          <a:blipFill>
            <a:blip r:embed="rId3"/>
            <a:tile tx="508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19923" y="4217419"/>
            <a:ext cx="2603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CONTENTS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642089" y="1388384"/>
            <a:ext cx="5157787" cy="7069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66" y="586743"/>
            <a:ext cx="2573790" cy="5947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95" y="3907970"/>
            <a:ext cx="4249430" cy="21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 userDrawn="1"/>
        </p:nvSpPr>
        <p:spPr>
          <a:xfrm>
            <a:off x="9251101" y="4340772"/>
            <a:ext cx="2940899" cy="268956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13" h="8608">
                <a:moveTo>
                  <a:pt x="7" y="7179"/>
                </a:moveTo>
                <a:lnTo>
                  <a:pt x="4" y="6988"/>
                </a:lnTo>
                <a:cubicBezTo>
                  <a:pt x="-112" y="3049"/>
                  <a:pt x="3851" y="-89"/>
                  <a:pt x="7005" y="2"/>
                </a:cubicBezTo>
                <a:lnTo>
                  <a:pt x="7176" y="6"/>
                </a:lnTo>
                <a:lnTo>
                  <a:pt x="7367" y="2"/>
                </a:lnTo>
                <a:cubicBezTo>
                  <a:pt x="8080" y="-19"/>
                  <a:pt x="8767" y="94"/>
                  <a:pt x="9413" y="312"/>
                </a:cubicBezTo>
                <a:lnTo>
                  <a:pt x="9413" y="8608"/>
                </a:lnTo>
                <a:lnTo>
                  <a:pt x="125" y="8608"/>
                </a:lnTo>
                <a:cubicBezTo>
                  <a:pt x="29" y="8175"/>
                  <a:pt x="-14" y="7751"/>
                  <a:pt x="4" y="7351"/>
                </a:cubicBezTo>
                <a:lnTo>
                  <a:pt x="7" y="7179"/>
                </a:lnTo>
                <a:close/>
                <a:moveTo>
                  <a:pt x="2537" y="7179"/>
                </a:moveTo>
                <a:lnTo>
                  <a:pt x="2534" y="7056"/>
                </a:lnTo>
                <a:cubicBezTo>
                  <a:pt x="2459" y="4505"/>
                  <a:pt x="5026" y="2475"/>
                  <a:pt x="7065" y="2536"/>
                </a:cubicBezTo>
                <a:lnTo>
                  <a:pt x="7176" y="2537"/>
                </a:lnTo>
                <a:lnTo>
                  <a:pt x="7301" y="2534"/>
                </a:lnTo>
                <a:cubicBezTo>
                  <a:pt x="8066" y="2512"/>
                  <a:pt x="8784" y="2728"/>
                  <a:pt x="9413" y="3096"/>
                </a:cubicBezTo>
                <a:lnTo>
                  <a:pt x="9413" y="8608"/>
                </a:lnTo>
                <a:lnTo>
                  <a:pt x="2756" y="8608"/>
                </a:lnTo>
                <a:cubicBezTo>
                  <a:pt x="2601" y="8165"/>
                  <a:pt x="2523" y="7716"/>
                  <a:pt x="2536" y="7290"/>
                </a:cubicBezTo>
                <a:lnTo>
                  <a:pt x="2537" y="717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bg2">
                  <a:lumMod val="75000"/>
                  <a:alpha val="24000"/>
                </a:schemeClr>
              </a:gs>
              <a:gs pos="100000">
                <a:schemeClr val="bg2">
                  <a:lumMod val="57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37"/>
          <p:cNvSpPr/>
          <p:nvPr/>
        </p:nvSpPr>
        <p:spPr>
          <a:xfrm flipH="1" flipV="1">
            <a:off x="0" y="6448980"/>
            <a:ext cx="11447414" cy="144000"/>
          </a:xfrm>
          <a:custGeom>
            <a:avLst/>
            <a:gdLst>
              <a:gd name="connsiteX0" fmla="*/ 11447414 w 11447414"/>
              <a:gd name="connsiteY0" fmla="*/ 144000 h 144000"/>
              <a:gd name="connsiteX1" fmla="*/ 10803669 w 11447414"/>
              <a:gd name="connsiteY1" fmla="*/ 144000 h 144000"/>
              <a:gd name="connsiteX2" fmla="*/ 7284178 w 11447414"/>
              <a:gd name="connsiteY2" fmla="*/ 144000 h 144000"/>
              <a:gd name="connsiteX3" fmla="*/ 6640433 w 11447414"/>
              <a:gd name="connsiteY3" fmla="*/ 144000 h 144000"/>
              <a:gd name="connsiteX4" fmla="*/ 4961869 w 11447414"/>
              <a:gd name="connsiteY4" fmla="*/ 144000 h 144000"/>
              <a:gd name="connsiteX5" fmla="*/ 4318124 w 11447414"/>
              <a:gd name="connsiteY5" fmla="*/ 144000 h 144000"/>
              <a:gd name="connsiteX6" fmla="*/ 798633 w 11447414"/>
              <a:gd name="connsiteY6" fmla="*/ 144000 h 144000"/>
              <a:gd name="connsiteX7" fmla="*/ 154888 w 11447414"/>
              <a:gd name="connsiteY7" fmla="*/ 144000 h 144000"/>
              <a:gd name="connsiteX8" fmla="*/ 0 w 11447414"/>
              <a:gd name="connsiteY8" fmla="*/ 0 h 144000"/>
              <a:gd name="connsiteX9" fmla="*/ 643745 w 11447414"/>
              <a:gd name="connsiteY9" fmla="*/ 0 h 144000"/>
              <a:gd name="connsiteX10" fmla="*/ 4163236 w 11447414"/>
              <a:gd name="connsiteY10" fmla="*/ 0 h 144000"/>
              <a:gd name="connsiteX11" fmla="*/ 4806981 w 11447414"/>
              <a:gd name="connsiteY11" fmla="*/ 0 h 144000"/>
              <a:gd name="connsiteX12" fmla="*/ 6640433 w 11447414"/>
              <a:gd name="connsiteY12" fmla="*/ 0 h 144000"/>
              <a:gd name="connsiteX13" fmla="*/ 7284178 w 11447414"/>
              <a:gd name="connsiteY13" fmla="*/ 0 h 144000"/>
              <a:gd name="connsiteX14" fmla="*/ 10803669 w 11447414"/>
              <a:gd name="connsiteY14" fmla="*/ 0 h 144000"/>
              <a:gd name="connsiteX15" fmla="*/ 11447414 w 11447414"/>
              <a:gd name="connsiteY15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47414" h="144000">
                <a:moveTo>
                  <a:pt x="11447414" y="144000"/>
                </a:moveTo>
                <a:lnTo>
                  <a:pt x="10803669" y="144000"/>
                </a:lnTo>
                <a:lnTo>
                  <a:pt x="7284178" y="144000"/>
                </a:lnTo>
                <a:lnTo>
                  <a:pt x="6640433" y="144000"/>
                </a:lnTo>
                <a:lnTo>
                  <a:pt x="4961869" y="144000"/>
                </a:lnTo>
                <a:lnTo>
                  <a:pt x="4318124" y="144000"/>
                </a:lnTo>
                <a:lnTo>
                  <a:pt x="798633" y="144000"/>
                </a:lnTo>
                <a:lnTo>
                  <a:pt x="154888" y="144000"/>
                </a:lnTo>
                <a:lnTo>
                  <a:pt x="0" y="0"/>
                </a:lnTo>
                <a:lnTo>
                  <a:pt x="643745" y="0"/>
                </a:lnTo>
                <a:lnTo>
                  <a:pt x="4163236" y="0"/>
                </a:lnTo>
                <a:lnTo>
                  <a:pt x="4806981" y="0"/>
                </a:lnTo>
                <a:lnTo>
                  <a:pt x="6640433" y="0"/>
                </a:lnTo>
                <a:lnTo>
                  <a:pt x="7284178" y="0"/>
                </a:lnTo>
                <a:lnTo>
                  <a:pt x="10803669" y="0"/>
                </a:lnTo>
                <a:lnTo>
                  <a:pt x="11447414" y="0"/>
                </a:lnTo>
                <a:close/>
              </a:path>
            </a:pathLst>
          </a:custGeom>
          <a:solidFill>
            <a:srgbClr val="BC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0" y="307223"/>
            <a:ext cx="1095775" cy="674954"/>
            <a:chOff x="0" y="72957"/>
            <a:chExt cx="1095775" cy="674954"/>
          </a:xfrm>
        </p:grpSpPr>
        <p:sp>
          <p:nvSpPr>
            <p:cNvPr id="41" name="任意多边形: 形状 9"/>
            <p:cNvSpPr/>
            <p:nvPr/>
          </p:nvSpPr>
          <p:spPr>
            <a:xfrm>
              <a:off x="0" y="227160"/>
              <a:ext cx="629807" cy="456727"/>
            </a:xfrm>
            <a:custGeom>
              <a:avLst/>
              <a:gdLst>
                <a:gd name="connsiteX0" fmla="*/ 0 w 629807"/>
                <a:gd name="connsiteY0" fmla="*/ 0 h 456727"/>
                <a:gd name="connsiteX1" fmla="*/ 138546 w 629807"/>
                <a:gd name="connsiteY1" fmla="*/ 0 h 456727"/>
                <a:gd name="connsiteX2" fmla="*/ 629807 w 629807"/>
                <a:gd name="connsiteY2" fmla="*/ 456727 h 456727"/>
                <a:gd name="connsiteX3" fmla="*/ 331575 w 629807"/>
                <a:gd name="connsiteY3" fmla="*/ 456727 h 456727"/>
                <a:gd name="connsiteX4" fmla="*/ 263645 w 629807"/>
                <a:gd name="connsiteY4" fmla="*/ 456727 h 456727"/>
                <a:gd name="connsiteX5" fmla="*/ 138546 w 629807"/>
                <a:gd name="connsiteY5" fmla="*/ 456727 h 456727"/>
                <a:gd name="connsiteX6" fmla="*/ 0 w 629807"/>
                <a:gd name="connsiteY6" fmla="*/ 456727 h 456727"/>
                <a:gd name="connsiteX7" fmla="*/ 0 w 629807"/>
                <a:gd name="connsiteY7" fmla="*/ 456727 h 45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807" h="456727">
                  <a:moveTo>
                    <a:pt x="0" y="0"/>
                  </a:moveTo>
                  <a:lnTo>
                    <a:pt x="138546" y="0"/>
                  </a:lnTo>
                  <a:lnTo>
                    <a:pt x="629807" y="456727"/>
                  </a:lnTo>
                  <a:lnTo>
                    <a:pt x="331575" y="456727"/>
                  </a:lnTo>
                  <a:lnTo>
                    <a:pt x="263645" y="456727"/>
                  </a:lnTo>
                  <a:lnTo>
                    <a:pt x="138546" y="456727"/>
                  </a:lnTo>
                  <a:lnTo>
                    <a:pt x="0" y="456727"/>
                  </a:lnTo>
                  <a:lnTo>
                    <a:pt x="0" y="456727"/>
                  </a:lnTo>
                  <a:close/>
                </a:path>
              </a:pathLst>
            </a:custGeom>
            <a:solidFill>
              <a:srgbClr val="BC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10"/>
            <p:cNvSpPr/>
            <p:nvPr/>
          </p:nvSpPr>
          <p:spPr>
            <a:xfrm>
              <a:off x="81295" y="72957"/>
              <a:ext cx="548512" cy="462164"/>
            </a:xfrm>
            <a:custGeom>
              <a:avLst/>
              <a:gdLst>
                <a:gd name="connsiteX0" fmla="*/ 0 w 953801"/>
                <a:gd name="connsiteY0" fmla="*/ 0 h 803652"/>
                <a:gd name="connsiteX1" fmla="*/ 89383 w 953801"/>
                <a:gd name="connsiteY1" fmla="*/ 0 h 803652"/>
                <a:gd name="connsiteX2" fmla="*/ 953801 w 953801"/>
                <a:gd name="connsiteY2" fmla="*/ 803652 h 803652"/>
                <a:gd name="connsiteX3" fmla="*/ 864418 w 953801"/>
                <a:gd name="connsiteY3" fmla="*/ 803652 h 80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801" h="803652">
                  <a:moveTo>
                    <a:pt x="0" y="0"/>
                  </a:moveTo>
                  <a:lnTo>
                    <a:pt x="89383" y="0"/>
                  </a:lnTo>
                  <a:lnTo>
                    <a:pt x="953801" y="803652"/>
                  </a:lnTo>
                  <a:lnTo>
                    <a:pt x="864418" y="803652"/>
                  </a:lnTo>
                  <a:close/>
                </a:path>
              </a:pathLst>
            </a:custGeom>
            <a:solidFill>
              <a:srgbClr val="BC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11"/>
            <p:cNvSpPr/>
            <p:nvPr/>
          </p:nvSpPr>
          <p:spPr>
            <a:xfrm>
              <a:off x="511252" y="322379"/>
              <a:ext cx="584523" cy="425532"/>
            </a:xfrm>
            <a:custGeom>
              <a:avLst/>
              <a:gdLst>
                <a:gd name="connsiteX0" fmla="*/ 0 w 584523"/>
                <a:gd name="connsiteY0" fmla="*/ 0 h 425532"/>
                <a:gd name="connsiteX1" fmla="*/ 126815 w 584523"/>
                <a:gd name="connsiteY1" fmla="*/ 0 h 425532"/>
                <a:gd name="connsiteX2" fmla="*/ 584523 w 584523"/>
                <a:gd name="connsiteY2" fmla="*/ 425532 h 425532"/>
                <a:gd name="connsiteX3" fmla="*/ 457708 w 584523"/>
                <a:gd name="connsiteY3" fmla="*/ 425532 h 42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23" h="425532">
                  <a:moveTo>
                    <a:pt x="0" y="0"/>
                  </a:moveTo>
                  <a:lnTo>
                    <a:pt x="126815" y="0"/>
                  </a:lnTo>
                  <a:lnTo>
                    <a:pt x="584523" y="425532"/>
                  </a:lnTo>
                  <a:lnTo>
                    <a:pt x="457708" y="425532"/>
                  </a:lnTo>
                  <a:close/>
                </a:path>
              </a:pathLst>
            </a:custGeom>
            <a:solidFill>
              <a:srgbClr val="BC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4" name="标题 1"/>
          <p:cNvSpPr>
            <a:spLocks noGrp="1"/>
          </p:cNvSpPr>
          <p:nvPr>
            <p:ph type="title"/>
          </p:nvPr>
        </p:nvSpPr>
        <p:spPr>
          <a:xfrm>
            <a:off x="1072125" y="263683"/>
            <a:ext cx="5707047" cy="914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66" y="461426"/>
            <a:ext cx="2573790" cy="5947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32" y="4954019"/>
            <a:ext cx="2710299" cy="1372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16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12345" r="91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平行四边形 8"/>
          <p:cNvSpPr/>
          <p:nvPr userDrawn="1"/>
        </p:nvSpPr>
        <p:spPr>
          <a:xfrm flipH="1">
            <a:off x="1168265" y="2064531"/>
            <a:ext cx="4601163" cy="2225116"/>
          </a:xfrm>
          <a:prstGeom prst="parallelogram">
            <a:avLst>
              <a:gd name="adj" fmla="val 107561"/>
            </a:avLst>
          </a:prstGeom>
          <a:solidFill>
            <a:srgbClr val="BC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4630695" y="1827765"/>
            <a:ext cx="6995248" cy="173169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66" y="461426"/>
            <a:ext cx="2573790" cy="5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30"/>
          <p:cNvSpPr/>
          <p:nvPr userDrawn="1"/>
        </p:nvSpPr>
        <p:spPr>
          <a:xfrm>
            <a:off x="0" y="0"/>
            <a:ext cx="8286750" cy="6858000"/>
          </a:xfrm>
          <a:custGeom>
            <a:avLst/>
            <a:gdLst>
              <a:gd name="connsiteX0" fmla="*/ 0 w 8286750"/>
              <a:gd name="connsiteY0" fmla="*/ 0 h 6858000"/>
              <a:gd name="connsiteX1" fmla="*/ 8286750 w 8286750"/>
              <a:gd name="connsiteY1" fmla="*/ 0 h 6858000"/>
              <a:gd name="connsiteX2" fmla="*/ 910217 w 8286750"/>
              <a:gd name="connsiteY2" fmla="*/ 6858000 h 6858000"/>
              <a:gd name="connsiteX3" fmla="*/ 0 w 8286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6750" h="6858000">
                <a:moveTo>
                  <a:pt x="0" y="0"/>
                </a:moveTo>
                <a:lnTo>
                  <a:pt x="8286750" y="0"/>
                </a:lnTo>
                <a:lnTo>
                  <a:pt x="910217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38"/>
          <p:cNvSpPr/>
          <p:nvPr userDrawn="1"/>
        </p:nvSpPr>
        <p:spPr>
          <a:xfrm flipH="1">
            <a:off x="0" y="1601370"/>
            <a:ext cx="5654084" cy="5256629"/>
          </a:xfrm>
          <a:custGeom>
            <a:avLst/>
            <a:gdLst>
              <a:gd name="connsiteX0" fmla="*/ 5654084 w 5654084"/>
              <a:gd name="connsiteY0" fmla="*/ 0 h 5256629"/>
              <a:gd name="connsiteX1" fmla="*/ 0 w 5654084"/>
              <a:gd name="connsiteY1" fmla="*/ 5256629 h 5256629"/>
              <a:gd name="connsiteX2" fmla="*/ 4214283 w 5654084"/>
              <a:gd name="connsiteY2" fmla="*/ 5256629 h 5256629"/>
              <a:gd name="connsiteX3" fmla="*/ 5654084 w 5654084"/>
              <a:gd name="connsiteY3" fmla="*/ 3918039 h 525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4084" h="5256629">
                <a:moveTo>
                  <a:pt x="5654084" y="0"/>
                </a:moveTo>
                <a:lnTo>
                  <a:pt x="0" y="5256629"/>
                </a:lnTo>
                <a:lnTo>
                  <a:pt x="4214283" y="5256629"/>
                </a:lnTo>
                <a:lnTo>
                  <a:pt x="5654084" y="3918039"/>
                </a:lnTo>
                <a:close/>
              </a:path>
            </a:pathLst>
          </a:custGeom>
          <a:solidFill>
            <a:srgbClr val="BC00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48"/>
          <p:cNvSpPr/>
          <p:nvPr userDrawn="1"/>
        </p:nvSpPr>
        <p:spPr>
          <a:xfrm>
            <a:off x="7658100" y="5954395"/>
            <a:ext cx="4533900" cy="238125"/>
          </a:xfrm>
          <a:custGeom>
            <a:avLst/>
            <a:gdLst>
              <a:gd name="connsiteX0" fmla="*/ 0 w 6640433"/>
              <a:gd name="connsiteY0" fmla="*/ 0 h 144000"/>
              <a:gd name="connsiteX1" fmla="*/ 6640433 w 6640433"/>
              <a:gd name="connsiteY1" fmla="*/ 0 h 144000"/>
              <a:gd name="connsiteX2" fmla="*/ 6640433 w 6640433"/>
              <a:gd name="connsiteY2" fmla="*/ 144000 h 144000"/>
              <a:gd name="connsiteX3" fmla="*/ 154888 w 6640433"/>
              <a:gd name="connsiteY3" fmla="*/ 14400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433" h="144000">
                <a:moveTo>
                  <a:pt x="0" y="0"/>
                </a:moveTo>
                <a:lnTo>
                  <a:pt x="6640433" y="0"/>
                </a:lnTo>
                <a:lnTo>
                  <a:pt x="6640433" y="144000"/>
                </a:lnTo>
                <a:lnTo>
                  <a:pt x="154888" y="144000"/>
                </a:lnTo>
                <a:close/>
              </a:path>
            </a:pathLst>
          </a:custGeom>
          <a:solidFill>
            <a:srgbClr val="BC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48"/>
          <p:cNvSpPr/>
          <p:nvPr userDrawn="1"/>
        </p:nvSpPr>
        <p:spPr>
          <a:xfrm>
            <a:off x="5678567" y="6478838"/>
            <a:ext cx="6640433" cy="144000"/>
          </a:xfrm>
          <a:custGeom>
            <a:avLst/>
            <a:gdLst>
              <a:gd name="connsiteX0" fmla="*/ 0 w 6640433"/>
              <a:gd name="connsiteY0" fmla="*/ 0 h 144000"/>
              <a:gd name="connsiteX1" fmla="*/ 6640433 w 6640433"/>
              <a:gd name="connsiteY1" fmla="*/ 0 h 144000"/>
              <a:gd name="connsiteX2" fmla="*/ 6640433 w 6640433"/>
              <a:gd name="connsiteY2" fmla="*/ 144000 h 144000"/>
              <a:gd name="connsiteX3" fmla="*/ 154888 w 6640433"/>
              <a:gd name="connsiteY3" fmla="*/ 14400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433" h="144000">
                <a:moveTo>
                  <a:pt x="0" y="0"/>
                </a:moveTo>
                <a:lnTo>
                  <a:pt x="6640433" y="0"/>
                </a:lnTo>
                <a:lnTo>
                  <a:pt x="6640433" y="144000"/>
                </a:lnTo>
                <a:lnTo>
                  <a:pt x="154888" y="144000"/>
                </a:lnTo>
                <a:close/>
              </a:path>
            </a:pathLst>
          </a:custGeom>
          <a:blipFill dpi="0" rotWithShape="1">
            <a:blip r:embed="rId3"/>
            <a:srcRect/>
            <a:tile tx="508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ctrTitle"/>
          </p:nvPr>
        </p:nvSpPr>
        <p:spPr>
          <a:xfrm>
            <a:off x="5052609" y="2466371"/>
            <a:ext cx="6632028" cy="17316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80" y="1364590"/>
            <a:ext cx="2573790" cy="5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bldLvl="0" animBg="1"/>
      <p:bldP spid="10" grpId="0" bldLvl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EAB9-95F4-42C3-8820-5E961CCA55B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DE2E-19B2-4A1D-8908-363AAF865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43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08364" y="49321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技术</a:t>
            </a:r>
            <a:r>
              <a:rPr lang="zh-CN" altLang="en-US" sz="2800" b="1" dirty="0" smtClean="0"/>
              <a:t>介绍</a:t>
            </a:r>
            <a:endParaRPr lang="zh-CN" altLang="en-US" sz="28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43188" y="1024189"/>
            <a:ext cx="1043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气袋成型工艺</a:t>
            </a:r>
            <a:r>
              <a:rPr lang="zh-CN" altLang="en-US" dirty="0"/>
              <a:t>是一</a:t>
            </a:r>
            <a:r>
              <a:rPr lang="zh-CN" altLang="en-US" dirty="0" smtClean="0"/>
              <a:t>种高质量、高适用性的复合材料成型方法。此</a:t>
            </a:r>
            <a:r>
              <a:rPr lang="zh-CN" altLang="en-US" dirty="0" smtClean="0"/>
              <a:t>工艺典型步骤是</a:t>
            </a:r>
            <a:r>
              <a:rPr lang="zh-CN" altLang="en-US" dirty="0" smtClean="0"/>
              <a:t>通过向气袋内部充入高压气体，以施加均匀压力至铺层材料，并采用热压机、烘箱等方式进行加热固化。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43188" y="3823733"/>
            <a:ext cx="9568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特</a:t>
            </a:r>
            <a:r>
              <a:rPr lang="zh-CN" altLang="en-US" b="1" dirty="0" smtClean="0"/>
              <a:t>点</a:t>
            </a:r>
            <a:r>
              <a:rPr lang="en-US" altLang="zh-CN" b="1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特别适用于异型空腔结构等一般工艺难以实现的产品成型；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特点</a:t>
            </a:r>
            <a:r>
              <a:rPr lang="en-US" altLang="zh-CN" b="1" dirty="0" smtClean="0"/>
              <a:t>2 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成型压力大小可调节幅度较大，压力均匀性与热压罐工艺相当，产品表面质量较好；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特点</a:t>
            </a:r>
            <a:r>
              <a:rPr lang="en-US" altLang="zh-CN" b="1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可</a:t>
            </a:r>
            <a:r>
              <a:rPr lang="zh-CN" altLang="en-US" dirty="0" smtClean="0"/>
              <a:t>与多种工艺结合，适用性广；</a:t>
            </a:r>
            <a:endParaRPr lang="en-US" altLang="zh-CN" dirty="0" smtClean="0"/>
          </a:p>
        </p:txBody>
      </p:sp>
      <p:grpSp>
        <p:nvGrpSpPr>
          <p:cNvPr id="4" name="组合 3"/>
          <p:cNvGrpSpPr/>
          <p:nvPr/>
        </p:nvGrpSpPr>
        <p:grpSpPr>
          <a:xfrm>
            <a:off x="7852302" y="2077860"/>
            <a:ext cx="2034077" cy="1705232"/>
            <a:chOff x="4217012" y="2023945"/>
            <a:chExt cx="2420889" cy="1944677"/>
          </a:xfrm>
        </p:grpSpPr>
        <p:pic>
          <p:nvPicPr>
            <p:cNvPr id="20" name="图片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012" y="2023945"/>
              <a:ext cx="2420889" cy="1622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文本框 30"/>
            <p:cNvSpPr txBox="1"/>
            <p:nvPr/>
          </p:nvSpPr>
          <p:spPr>
            <a:xfrm>
              <a:off x="5013776" y="3579530"/>
              <a:ext cx="592698" cy="389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/>
                <a:t>充气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686616" y="2147704"/>
            <a:ext cx="2364510" cy="1593407"/>
            <a:chOff x="7493023" y="2100371"/>
            <a:chExt cx="2833232" cy="2051974"/>
          </a:xfrm>
        </p:grpSpPr>
        <p:grpSp>
          <p:nvGrpSpPr>
            <p:cNvPr id="2" name="组合 1"/>
            <p:cNvGrpSpPr/>
            <p:nvPr/>
          </p:nvGrpSpPr>
          <p:grpSpPr>
            <a:xfrm>
              <a:off x="7493023" y="2100371"/>
              <a:ext cx="2833232" cy="1534870"/>
              <a:chOff x="7865176" y="1715741"/>
              <a:chExt cx="4016097" cy="2141294"/>
            </a:xfrm>
          </p:grpSpPr>
          <p:pic>
            <p:nvPicPr>
              <p:cNvPr id="19" name="图片 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6327" y="1715741"/>
                <a:ext cx="3974946" cy="2141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矩形 28"/>
              <p:cNvSpPr/>
              <p:nvPr/>
            </p:nvSpPr>
            <p:spPr>
              <a:xfrm>
                <a:off x="7865176" y="1960378"/>
                <a:ext cx="946315" cy="568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8414552" y="3712971"/>
              <a:ext cx="1019204" cy="439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/>
                <a:t>加热固化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871488" y="2162701"/>
            <a:ext cx="2671217" cy="1601181"/>
            <a:chOff x="564600" y="2247471"/>
            <a:chExt cx="2834303" cy="1601181"/>
          </a:xfrm>
        </p:grpSpPr>
        <p:grpSp>
          <p:nvGrpSpPr>
            <p:cNvPr id="49" name="组合 48"/>
            <p:cNvGrpSpPr/>
            <p:nvPr/>
          </p:nvGrpSpPr>
          <p:grpSpPr>
            <a:xfrm>
              <a:off x="564600" y="2247471"/>
              <a:ext cx="2834303" cy="1032429"/>
              <a:chOff x="887729" y="2348692"/>
              <a:chExt cx="2834303" cy="1032429"/>
            </a:xfrm>
          </p:grpSpPr>
          <p:pic>
            <p:nvPicPr>
              <p:cNvPr id="48" name="图片 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812"/>
              <a:stretch/>
            </p:blipFill>
            <p:spPr bwMode="auto">
              <a:xfrm>
                <a:off x="887729" y="2646816"/>
                <a:ext cx="2834303" cy="734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矩形 44"/>
              <p:cNvSpPr/>
              <p:nvPr/>
            </p:nvSpPr>
            <p:spPr>
              <a:xfrm>
                <a:off x="1955225" y="2723065"/>
                <a:ext cx="614923" cy="2095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箭头连接符 45"/>
              <p:cNvCxnSpPr/>
              <p:nvPr/>
            </p:nvCxnSpPr>
            <p:spPr>
              <a:xfrm flipH="1" flipV="1">
                <a:off x="2115555" y="2555738"/>
                <a:ext cx="105239" cy="2026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6"/>
              <p:cNvSpPr txBox="1"/>
              <p:nvPr/>
            </p:nvSpPr>
            <p:spPr>
              <a:xfrm>
                <a:off x="1935510" y="2348692"/>
                <a:ext cx="369371" cy="194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00" b="1" dirty="0" smtClean="0"/>
                  <a:t>气袋</a:t>
                </a:r>
                <a:endParaRPr lang="zh-CN" altLang="en-US" sz="700" b="1" dirty="0"/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517917" y="3507468"/>
              <a:ext cx="927668" cy="34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 smtClean="0"/>
                <a:t>放置气袋</a:t>
              </a:r>
              <a:endParaRPr lang="zh-CN" altLang="en-US" sz="1200" b="1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55449" y="2266319"/>
            <a:ext cx="2147181" cy="1461541"/>
            <a:chOff x="655449" y="2266319"/>
            <a:chExt cx="2147181" cy="1461541"/>
          </a:xfrm>
        </p:grpSpPr>
        <p:sp>
          <p:nvSpPr>
            <p:cNvPr id="53" name="文本框 52"/>
            <p:cNvSpPr txBox="1"/>
            <p:nvPr/>
          </p:nvSpPr>
          <p:spPr>
            <a:xfrm>
              <a:off x="1210119" y="3386676"/>
              <a:ext cx="996371" cy="34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 smtClean="0"/>
                <a:t>上下模铺贴</a:t>
              </a:r>
              <a:endParaRPr lang="zh-CN" altLang="en-US" sz="1200" b="1" dirty="0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55449" y="2266319"/>
              <a:ext cx="2147181" cy="1065228"/>
              <a:chOff x="531313" y="2038282"/>
              <a:chExt cx="2311594" cy="1198763"/>
            </a:xfrm>
          </p:grpSpPr>
          <p:pic>
            <p:nvPicPr>
              <p:cNvPr id="52" name="图片 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812"/>
              <a:stretch/>
            </p:blipFill>
            <p:spPr bwMode="auto">
              <a:xfrm>
                <a:off x="565988" y="2647146"/>
                <a:ext cx="2276919" cy="589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图片 1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42" b="50236"/>
              <a:stretch/>
            </p:blipFill>
            <p:spPr bwMode="auto">
              <a:xfrm rot="10800000">
                <a:off x="531313" y="2038282"/>
                <a:ext cx="2207210" cy="56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6" name="文本框 55"/>
          <p:cNvSpPr txBox="1"/>
          <p:nvPr/>
        </p:nvSpPr>
        <p:spPr>
          <a:xfrm>
            <a:off x="528873" y="2539326"/>
            <a:ext cx="4667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上模</a:t>
            </a:r>
            <a:endParaRPr lang="zh-CN" altLang="en-US" sz="1100" dirty="0"/>
          </a:p>
        </p:txBody>
      </p:sp>
      <p:sp>
        <p:nvSpPr>
          <p:cNvPr id="57" name="矩形 56"/>
          <p:cNvSpPr/>
          <p:nvPr/>
        </p:nvSpPr>
        <p:spPr>
          <a:xfrm>
            <a:off x="2216030" y="2377056"/>
            <a:ext cx="596140" cy="310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2511340" y="2696177"/>
            <a:ext cx="60785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预浸料</a:t>
            </a:r>
            <a:endParaRPr lang="zh-CN" altLang="en-US" sz="1100" dirty="0"/>
          </a:p>
        </p:txBody>
      </p:sp>
      <p:sp>
        <p:nvSpPr>
          <p:cNvPr id="59" name="文本框 58"/>
          <p:cNvSpPr txBox="1"/>
          <p:nvPr/>
        </p:nvSpPr>
        <p:spPr>
          <a:xfrm>
            <a:off x="2426934" y="3093062"/>
            <a:ext cx="4667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下模</a:t>
            </a:r>
            <a:endParaRPr lang="zh-CN" altLang="en-US" sz="1100" dirty="0"/>
          </a:p>
        </p:txBody>
      </p:sp>
      <p:sp>
        <p:nvSpPr>
          <p:cNvPr id="61" name="文本框 60"/>
          <p:cNvSpPr txBox="1"/>
          <p:nvPr/>
        </p:nvSpPr>
        <p:spPr>
          <a:xfrm>
            <a:off x="5100766" y="3822482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/>
              <a:t>气袋成型工艺典型流程图</a:t>
            </a:r>
            <a:endParaRPr lang="zh-CN" altLang="en-US" sz="1600" b="1" dirty="0"/>
          </a:p>
        </p:txBody>
      </p:sp>
      <p:grpSp>
        <p:nvGrpSpPr>
          <p:cNvPr id="74" name="组合 73"/>
          <p:cNvGrpSpPr/>
          <p:nvPr/>
        </p:nvGrpSpPr>
        <p:grpSpPr>
          <a:xfrm>
            <a:off x="5500443" y="2012236"/>
            <a:ext cx="2204003" cy="1776594"/>
            <a:chOff x="5574338" y="2012236"/>
            <a:chExt cx="2204003" cy="1776594"/>
          </a:xfrm>
        </p:grpSpPr>
        <p:grpSp>
          <p:nvGrpSpPr>
            <p:cNvPr id="5" name="组合 4"/>
            <p:cNvGrpSpPr/>
            <p:nvPr/>
          </p:nvGrpSpPr>
          <p:grpSpPr>
            <a:xfrm>
              <a:off x="5574338" y="2178451"/>
              <a:ext cx="2204003" cy="1610379"/>
              <a:chOff x="657821" y="2100371"/>
              <a:chExt cx="2819980" cy="1923021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657821" y="2100371"/>
                <a:ext cx="2819980" cy="1469462"/>
                <a:chOff x="0" y="2481228"/>
                <a:chExt cx="3970339" cy="2277379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2481228"/>
                  <a:ext cx="3970339" cy="2277379"/>
                  <a:chOff x="295672" y="2283718"/>
                  <a:chExt cx="2780515" cy="1515088"/>
                </a:xfrm>
              </p:grpSpPr>
              <p:pic>
                <p:nvPicPr>
                  <p:cNvPr id="24" name="图片 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942"/>
                  <a:stretch>
                    <a:fillRect/>
                  </a:stretch>
                </p:blipFill>
                <p:spPr bwMode="auto">
                  <a:xfrm>
                    <a:off x="295672" y="2283718"/>
                    <a:ext cx="2780515" cy="15150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5" name="矩形 24"/>
                  <p:cNvSpPr/>
                  <p:nvPr/>
                </p:nvSpPr>
                <p:spPr>
                  <a:xfrm>
                    <a:off x="1331640" y="3134660"/>
                    <a:ext cx="606317" cy="2160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6" name="直接箭头连接符 25"/>
                  <p:cNvCxnSpPr/>
                  <p:nvPr/>
                </p:nvCxnSpPr>
                <p:spPr>
                  <a:xfrm flipH="1" flipV="1">
                    <a:off x="1544227" y="2936770"/>
                    <a:ext cx="103766" cy="20898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6"/>
                  <p:cNvSpPr txBox="1"/>
                  <p:nvPr/>
                </p:nvSpPr>
                <p:spPr>
                  <a:xfrm>
                    <a:off x="1374950" y="2769731"/>
                    <a:ext cx="364202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700" b="1" dirty="0" smtClean="0"/>
                      <a:t>气袋</a:t>
                    </a:r>
                    <a:endParaRPr lang="zh-CN" altLang="en-US" sz="700" b="1" dirty="0"/>
                  </a:p>
                </p:txBody>
              </p:sp>
            </p:grpSp>
            <p:sp>
              <p:nvSpPr>
                <p:cNvPr id="23" name="矩形 22"/>
                <p:cNvSpPr/>
                <p:nvPr/>
              </p:nvSpPr>
              <p:spPr>
                <a:xfrm>
                  <a:off x="53225" y="2693420"/>
                  <a:ext cx="868512" cy="630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文本框 29"/>
              <p:cNvSpPr txBox="1"/>
              <p:nvPr/>
            </p:nvSpPr>
            <p:spPr>
              <a:xfrm>
                <a:off x="1742174" y="3615970"/>
                <a:ext cx="651272" cy="40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b="1" dirty="0" smtClean="0"/>
                  <a:t>合模</a:t>
                </a:r>
                <a:endParaRPr lang="zh-CN" altLang="en-US" sz="1200" b="1" dirty="0"/>
              </a:p>
            </p:txBody>
          </p:sp>
        </p:grpSp>
        <p:cxnSp>
          <p:nvCxnSpPr>
            <p:cNvPr id="65" name="直接箭头连接符 64"/>
            <p:cNvCxnSpPr/>
            <p:nvPr/>
          </p:nvCxnSpPr>
          <p:spPr>
            <a:xfrm>
              <a:off x="6646269" y="2022003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>
            <a:xfrm flipV="1">
              <a:off x="6659079" y="3362097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/>
          </p:nvSpPr>
          <p:spPr>
            <a:xfrm>
              <a:off x="6591726" y="2012236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 smtClean="0"/>
                <a:t>上模限位</a:t>
              </a:r>
              <a:endParaRPr lang="zh-CN" altLang="en-US" sz="1050" dirty="0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626878" y="3325870"/>
              <a:ext cx="74571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 smtClean="0"/>
                <a:t>下模限位</a:t>
              </a:r>
              <a:endParaRPr lang="zh-CN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96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7673" y="42487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技术介绍</a:t>
            </a:r>
            <a:endParaRPr lang="zh-CN" altLang="en-US" sz="2800" b="1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19509"/>
              </p:ext>
            </p:extLst>
          </p:nvPr>
        </p:nvGraphicFramePr>
        <p:xfrm>
          <a:off x="594408" y="1085890"/>
          <a:ext cx="10720137" cy="5099703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769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项目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气袋成型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热压罐成型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685">
                <a:tc>
                  <a:txBody>
                    <a:bodyPr/>
                    <a:lstStyle/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工艺示图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工艺原理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dirty="0" smtClean="0"/>
                        <a:t>预浸料一侧通大气，气袋另一侧充入高压气体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dirty="0" smtClean="0"/>
                        <a:t>预浸料一侧抽真空，真空袋另一侧充入高压气体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338">
                <a:tc>
                  <a:txBody>
                    <a:bodyPr/>
                    <a:lstStyle/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原理示图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工艺对比</a:t>
                      </a:r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/>
                        <a:t>1</a:t>
                      </a:r>
                      <a:r>
                        <a:rPr lang="zh-CN" altLang="en-US" sz="1600" dirty="0" smtClean="0"/>
                        <a:t>、气袋成型与热压罐成型加压方式相同，均通过尼龙袋等传递高压气体，以达到加压目的；</a:t>
                      </a:r>
                      <a:endParaRPr lang="en-US" altLang="zh-CN" sz="1600" dirty="0" smtClean="0"/>
                    </a:p>
                    <a:p>
                      <a:pPr algn="l"/>
                      <a:r>
                        <a:rPr lang="en-US" altLang="zh-CN" sz="1600" dirty="0" smtClean="0"/>
                        <a:t>2</a:t>
                      </a:r>
                      <a:r>
                        <a:rPr lang="zh-CN" altLang="en-US" sz="1600" dirty="0" smtClean="0"/>
                        <a:t>、热压罐成型过程中，真空袋进行通大气操作时，即同气袋成型方式一致；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036684"/>
                  </a:ext>
                </a:extLst>
              </a:tr>
            </a:tbl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3241962" y="1671782"/>
            <a:ext cx="2789384" cy="1431636"/>
            <a:chOff x="827584" y="981451"/>
            <a:chExt cx="2911897" cy="1568633"/>
          </a:xfrm>
        </p:grpSpPr>
        <p:pic>
          <p:nvPicPr>
            <p:cNvPr id="19" name="图片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981452"/>
              <a:ext cx="2911897" cy="156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827584" y="981451"/>
              <a:ext cx="674999" cy="581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6"/>
          <a:stretch/>
        </p:blipFill>
        <p:spPr bwMode="auto">
          <a:xfrm>
            <a:off x="6972392" y="1519331"/>
            <a:ext cx="3908045" cy="15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264304" y="3823855"/>
            <a:ext cx="3292860" cy="1607127"/>
            <a:chOff x="6808071" y="3748250"/>
            <a:chExt cx="3749093" cy="1932406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1" y="3748250"/>
              <a:ext cx="3445163" cy="1932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7" name="直接箭头连接符 36"/>
            <p:cNvCxnSpPr/>
            <p:nvPr/>
          </p:nvCxnSpPr>
          <p:spPr>
            <a:xfrm flipH="1">
              <a:off x="7287490" y="4714453"/>
              <a:ext cx="461819" cy="1295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6808071" y="4808839"/>
              <a:ext cx="604474" cy="27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/>
                <a:t>抽真空</a:t>
              </a:r>
              <a:endParaRPr lang="zh-CN" altLang="en-US" sz="900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038765" y="3751586"/>
            <a:ext cx="2918552" cy="1771759"/>
            <a:chOff x="3038765" y="3751586"/>
            <a:chExt cx="2918552" cy="1771759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765" y="3751586"/>
              <a:ext cx="2918552" cy="1771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9" name="直接箭头连接符 38"/>
            <p:cNvCxnSpPr/>
            <p:nvPr/>
          </p:nvCxnSpPr>
          <p:spPr>
            <a:xfrm flipV="1">
              <a:off x="5273964" y="4237937"/>
              <a:ext cx="114336" cy="84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5180551" y="4062521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/>
                <a:t>模具</a:t>
              </a:r>
              <a:endParaRPr lang="zh-CN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0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08364" y="49321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产品应用</a:t>
            </a:r>
            <a:endParaRPr lang="zh-CN" altLang="en-US" sz="28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216688" y="1293092"/>
            <a:ext cx="494558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di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/>
              <a:t> 汽车尾翼</a:t>
            </a:r>
            <a:endParaRPr lang="en-US" altLang="zh-CN" dirty="0" smtClean="0"/>
          </a:p>
          <a:p>
            <a:pPr algn="dist">
              <a:lnSpc>
                <a:spcPct val="150000"/>
              </a:lnSpc>
            </a:pPr>
            <a:r>
              <a:rPr lang="zh-CN" altLang="en-US" dirty="0" smtClean="0"/>
              <a:t>      尾翼产品利用气袋工艺与热压罐工艺相结合</a:t>
            </a:r>
            <a:endParaRPr lang="en-US" altLang="zh-CN" dirty="0" smtClean="0"/>
          </a:p>
          <a:p>
            <a:pPr algn="dist">
              <a:lnSpc>
                <a:spcPct val="150000"/>
              </a:lnSpc>
            </a:pPr>
            <a:r>
              <a:rPr lang="zh-CN" altLang="en-US" dirty="0" smtClean="0"/>
              <a:t>的方式进行整体成型，具有以下特点：  </a:t>
            </a:r>
            <a:endParaRPr lang="en-US" altLang="zh-CN" dirty="0" smtClean="0"/>
          </a:p>
          <a:p>
            <a:pPr algn="dist">
              <a:lnSpc>
                <a:spcPct val="150000"/>
              </a:lnSpc>
            </a:pPr>
            <a:r>
              <a:rPr lang="zh-CN" altLang="en-US" dirty="0"/>
              <a:t> </a:t>
            </a:r>
            <a:r>
              <a:rPr lang="zh-CN" altLang="en-US" dirty="0" smtClean="0"/>
              <a:t>     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、利用气袋方式实现空腔结构尾翼产品的</a:t>
            </a:r>
            <a:endParaRPr lang="en-US" altLang="zh-CN" dirty="0" smtClean="0"/>
          </a:p>
          <a:p>
            <a:pPr algn="dist">
              <a:lnSpc>
                <a:spcPct val="150000"/>
              </a:lnSpc>
            </a:pPr>
            <a:r>
              <a:rPr lang="zh-CN" altLang="en-US" dirty="0" smtClean="0"/>
              <a:t>一体制造；</a:t>
            </a:r>
            <a:endParaRPr lang="en-US" altLang="zh-CN" dirty="0" smtClean="0"/>
          </a:p>
          <a:p>
            <a:pPr algn="dist">
              <a:lnSpc>
                <a:spcPct val="150000"/>
              </a:lnSpc>
            </a:pPr>
            <a:r>
              <a:rPr lang="en-US" altLang="zh-CN" dirty="0" smtClean="0"/>
              <a:t>      2</a:t>
            </a:r>
            <a:r>
              <a:rPr lang="zh-CN" altLang="en-US" dirty="0" smtClean="0"/>
              <a:t>、采用热压罐设备，保证温度均匀性；</a:t>
            </a:r>
            <a:endParaRPr lang="en-US" altLang="zh-CN" dirty="0" smtClean="0"/>
          </a:p>
          <a:p>
            <a:pPr algn="dist"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3</a:t>
            </a:r>
            <a:r>
              <a:rPr lang="zh-CN" altLang="en-US" dirty="0" smtClean="0"/>
              <a:t>、预浸料侧进行抽真空步骤，进一步降低</a:t>
            </a:r>
            <a:endParaRPr lang="en-US" altLang="zh-CN" dirty="0" smtClean="0"/>
          </a:p>
          <a:p>
            <a:pPr algn="dist">
              <a:lnSpc>
                <a:spcPct val="150000"/>
              </a:lnSpc>
            </a:pPr>
            <a:r>
              <a:rPr lang="zh-CN" altLang="en-US" dirty="0" smtClean="0"/>
              <a:t>产品孔隙率，提高产品性能及表面质量；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5441023" y="1219201"/>
            <a:ext cx="5748284" cy="4072152"/>
            <a:chOff x="5404077" y="1357746"/>
            <a:chExt cx="5748284" cy="40721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4390" r="431" b="32484"/>
            <a:stretch/>
          </p:blipFill>
          <p:spPr>
            <a:xfrm>
              <a:off x="5404077" y="1357746"/>
              <a:ext cx="2996738" cy="211103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11373" r="4706" b="7999"/>
            <a:stretch/>
          </p:blipFill>
          <p:spPr>
            <a:xfrm>
              <a:off x="5404077" y="3468781"/>
              <a:ext cx="2991275" cy="196111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10" r="-1640" b="20180"/>
            <a:stretch/>
          </p:blipFill>
          <p:spPr>
            <a:xfrm>
              <a:off x="8395352" y="1357747"/>
              <a:ext cx="2757009" cy="211103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352" y="3736999"/>
              <a:ext cx="2757009" cy="1370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0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5981</TotalTime>
  <Words>322</Words>
  <Application>Microsoft Office PowerPoint</Application>
  <PresentationFormat>宽屏</PresentationFormat>
  <Paragraphs>50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等线</vt:lpstr>
      <vt:lpstr>等线 Light</vt:lpstr>
      <vt:lpstr>黑体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张星星</cp:lastModifiedBy>
  <cp:revision>189</cp:revision>
  <dcterms:created xsi:type="dcterms:W3CDTF">2023-04-05T06:17:39Z</dcterms:created>
  <dcterms:modified xsi:type="dcterms:W3CDTF">2024-05-09T23:58:05Z</dcterms:modified>
</cp:coreProperties>
</file>